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AEC2B35-4167-42DE-A5F7-494F15F44994}">
          <p14:sldIdLst>
            <p14:sldId id="27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436" userDrawn="1">
          <p15:clr>
            <a:srgbClr val="A4A3A4"/>
          </p15:clr>
        </p15:guide>
        <p15:guide id="2" userDrawn="1">
          <p15:clr>
            <a:srgbClr val="A4A3A4"/>
          </p15:clr>
        </p15:guide>
        <p15:guide id="3" orient="horz" userDrawn="1">
          <p15:clr>
            <a:srgbClr val="A4A3A4"/>
          </p15:clr>
        </p15:guide>
        <p15:guide id="4" orient="horz" pos="6860" userDrawn="1">
          <p15:clr>
            <a:srgbClr val="A4A3A4"/>
          </p15:clr>
        </p15:guide>
        <p15:guide id="5" pos="2449" userDrawn="1">
          <p15:clr>
            <a:srgbClr val="A4A3A4"/>
          </p15:clr>
        </p15:guide>
        <p15:guide id="6" pos="489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86" userDrawn="1">
          <p15:clr>
            <a:srgbClr val="A4A3A4"/>
          </p15:clr>
        </p15:guide>
        <p15:guide id="2" pos="2302" userDrawn="1">
          <p15:clr>
            <a:srgbClr val="A4A3A4"/>
          </p15:clr>
        </p15:guide>
        <p15:guide id="3" orient="horz" pos="3103" userDrawn="1">
          <p15:clr>
            <a:srgbClr val="A4A3A4"/>
          </p15:clr>
        </p15:guide>
        <p15:guide id="4" pos="2120" userDrawn="1">
          <p15:clr>
            <a:srgbClr val="A4A3A4"/>
          </p15:clr>
        </p15:guide>
        <p15:guide id="5" orient="horz" pos="3290" userDrawn="1">
          <p15:clr>
            <a:srgbClr val="A4A3A4"/>
          </p15:clr>
        </p15:guide>
        <p15:guide id="6" orient="horz" pos="3107" userDrawn="1">
          <p15:clr>
            <a:srgbClr val="A4A3A4"/>
          </p15:clr>
        </p15:guide>
        <p15:guide id="7" pos="2305" userDrawn="1">
          <p15:clr>
            <a:srgbClr val="A4A3A4"/>
          </p15:clr>
        </p15:guide>
        <p15:guide id="8" pos="212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ori" initials="k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66"/>
    <a:srgbClr val="339966"/>
    <a:srgbClr val="00CC99"/>
    <a:srgbClr val="003300"/>
    <a:srgbClr val="FF33CC"/>
    <a:srgbClr val="FFCCFF"/>
    <a:srgbClr val="00CC66"/>
    <a:srgbClr val="EC6D81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374" autoAdjust="0"/>
  </p:normalViewPr>
  <p:slideViewPr>
    <p:cSldViewPr snapToGrid="0">
      <p:cViewPr varScale="1">
        <p:scale>
          <a:sx n="46" d="100"/>
          <a:sy n="46" d="100"/>
        </p:scale>
        <p:origin x="2298" y="48"/>
      </p:cViewPr>
      <p:guideLst>
        <p:guide orient="horz" pos="3436"/>
        <p:guide/>
        <p:guide orient="horz"/>
        <p:guide orient="horz" pos="6860"/>
        <p:guide pos="2449"/>
        <p:guide pos="48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2" d="100"/>
          <a:sy n="72" d="100"/>
        </p:scale>
        <p:origin x="2136" y="90"/>
      </p:cViewPr>
      <p:guideLst>
        <p:guide orient="horz" pos="3286"/>
        <p:guide pos="2302"/>
        <p:guide orient="horz" pos="3103"/>
        <p:guide pos="2120"/>
        <p:guide orient="horz" pos="3290"/>
        <p:guide orient="horz" pos="3107"/>
        <p:guide pos="2305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19318" cy="493091"/>
          </a:xfrm>
          <a:prstGeom prst="rect">
            <a:avLst/>
          </a:prstGeom>
        </p:spPr>
        <p:txBody>
          <a:bodyPr vert="horz" lIns="85409" tIns="42705" rIns="85409" bIns="4270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6" y="1"/>
            <a:ext cx="2919318" cy="493091"/>
          </a:xfrm>
          <a:prstGeom prst="rect">
            <a:avLst/>
          </a:prstGeom>
        </p:spPr>
        <p:txBody>
          <a:bodyPr vert="horz" lIns="85409" tIns="42705" rIns="85409" bIns="42705" rtlCol="0"/>
          <a:lstStyle>
            <a:lvl1pPr algn="r">
              <a:defRPr sz="1100"/>
            </a:lvl1pPr>
          </a:lstStyle>
          <a:p>
            <a:fld id="{B06DAA73-B7D5-44F2-A1A2-26B9A5881F57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1741"/>
            <a:ext cx="2919318" cy="493090"/>
          </a:xfrm>
          <a:prstGeom prst="rect">
            <a:avLst/>
          </a:prstGeom>
        </p:spPr>
        <p:txBody>
          <a:bodyPr vert="horz" lIns="85409" tIns="42705" rIns="85409" bIns="4270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6" y="9371741"/>
            <a:ext cx="2919318" cy="493090"/>
          </a:xfrm>
          <a:prstGeom prst="rect">
            <a:avLst/>
          </a:prstGeom>
        </p:spPr>
        <p:txBody>
          <a:bodyPr vert="horz" lIns="85409" tIns="42705" rIns="85409" bIns="42705" rtlCol="0" anchor="b"/>
          <a:lstStyle>
            <a:lvl1pPr algn="r">
              <a:defRPr sz="1100"/>
            </a:lvl1pPr>
          </a:lstStyle>
          <a:p>
            <a:fld id="{C3D46D80-B716-45BC-9EB4-08E8B55EC2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36103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6"/>
            <a:ext cx="2918830" cy="495028"/>
          </a:xfrm>
          <a:prstGeom prst="rect">
            <a:avLst/>
          </a:prstGeom>
        </p:spPr>
        <p:txBody>
          <a:bodyPr vert="horz" lIns="90758" tIns="45378" rIns="90758" bIns="45378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16"/>
            <a:ext cx="2918830" cy="495028"/>
          </a:xfrm>
          <a:prstGeom prst="rect">
            <a:avLst/>
          </a:prstGeom>
        </p:spPr>
        <p:txBody>
          <a:bodyPr vert="horz" lIns="90758" tIns="45378" rIns="90758" bIns="45378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79638" y="1230313"/>
            <a:ext cx="2376487" cy="3335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58" tIns="45378" rIns="90758" bIns="4537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58" tIns="45378" rIns="90758" bIns="4537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304"/>
            <a:ext cx="2918830" cy="495027"/>
          </a:xfrm>
          <a:prstGeom prst="rect">
            <a:avLst/>
          </a:prstGeom>
        </p:spPr>
        <p:txBody>
          <a:bodyPr vert="horz" lIns="90758" tIns="45378" rIns="90758" bIns="45378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304"/>
            <a:ext cx="2918830" cy="495027"/>
          </a:xfrm>
          <a:prstGeom prst="rect">
            <a:avLst/>
          </a:prstGeom>
        </p:spPr>
        <p:txBody>
          <a:bodyPr vert="horz" lIns="90758" tIns="45378" rIns="90758" bIns="45378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82613" y="3387727"/>
            <a:ext cx="6610350" cy="2338387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66813" y="6181726"/>
            <a:ext cx="5441950" cy="278606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D2-682F-A243-9323-C654ABD9F19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C481-25F0-284F-9D11-813089EFF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72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D2-682F-A243-9323-C654ABD9F19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C481-25F0-284F-9D11-813089EFF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303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637214" y="436564"/>
            <a:ext cx="1749425" cy="930751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8939" y="436564"/>
            <a:ext cx="5095875" cy="930751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D2-682F-A243-9323-C654ABD9F19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C481-25F0-284F-9D11-813089EFF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5712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6163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5"/>
          <p:cNvSpPr>
            <a:spLocks noGrp="1"/>
          </p:cNvSpPr>
          <p:nvPr>
            <p:ph type="pic" sz="quarter" idx="13" hasCustomPrompt="1"/>
          </p:nvPr>
        </p:nvSpPr>
        <p:spPr>
          <a:xfrm>
            <a:off x="1" y="0"/>
            <a:ext cx="7775575" cy="51710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画像を変更する</a:t>
            </a:r>
          </a:p>
        </p:txBody>
      </p:sp>
      <p:sp>
        <p:nvSpPr>
          <p:cNvPr id="3" name="図プレースホルダー 5"/>
          <p:cNvSpPr>
            <a:spLocks noGrp="1"/>
          </p:cNvSpPr>
          <p:nvPr>
            <p:ph type="pic" sz="quarter" idx="14" hasCustomPrompt="1"/>
          </p:nvPr>
        </p:nvSpPr>
        <p:spPr>
          <a:xfrm>
            <a:off x="115049" y="4361083"/>
            <a:ext cx="7775575" cy="51710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rgbClr val="FF0000"/>
                </a:solidFill>
              </a:defRPr>
            </a:lvl1pPr>
          </a:lstStyle>
          <a:p>
            <a:r>
              <a:rPr kumimoji="1" lang="ja-JP" altLang="en-US" dirty="0"/>
              <a:t>画像を変更する</a:t>
            </a:r>
          </a:p>
        </p:txBody>
      </p:sp>
    </p:spTree>
    <p:extLst>
      <p:ext uri="{BB962C8B-B14F-4D97-AF65-F5344CB8AC3E}">
        <p14:creationId xmlns:p14="http://schemas.microsoft.com/office/powerpoint/2010/main" val="35410261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461630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86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D2-682F-A243-9323-C654ABD9F19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C481-25F0-284F-9D11-813089EFF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9763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4363" y="7008814"/>
            <a:ext cx="6608762" cy="216693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14363" y="4622800"/>
            <a:ext cx="6608762" cy="238601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D2-682F-A243-9323-C654ABD9F19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C481-25F0-284F-9D11-813089EFF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596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88938" y="2544763"/>
            <a:ext cx="3422650" cy="7199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963988" y="2544763"/>
            <a:ext cx="3422650" cy="71993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D2-682F-A243-9323-C654ABD9F19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C481-25F0-284F-9D11-813089EFF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2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8938" y="2441575"/>
            <a:ext cx="3435350" cy="10175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88938" y="3459165"/>
            <a:ext cx="3435350" cy="6284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949701" y="2441575"/>
            <a:ext cx="3436938" cy="10175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949701" y="3459165"/>
            <a:ext cx="3436938" cy="62849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D2-682F-A243-9323-C654ABD9F19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C481-25F0-284F-9D11-813089EFF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4270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D2-682F-A243-9323-C654ABD9F19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C481-25F0-284F-9D11-813089EFF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42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D2-682F-A243-9323-C654ABD9F19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C481-25F0-284F-9D11-813089EFF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885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8938" y="434974"/>
            <a:ext cx="2557462" cy="18478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040064" y="434976"/>
            <a:ext cx="4346575" cy="9309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8938" y="2282826"/>
            <a:ext cx="2557462" cy="74612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D2-682F-A243-9323-C654ABD9F19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C481-25F0-284F-9D11-813089EFF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2755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24001" y="7635875"/>
            <a:ext cx="4665663" cy="9017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524001" y="974727"/>
            <a:ext cx="4665663" cy="65452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524001" y="8537577"/>
            <a:ext cx="4665663" cy="12795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951D2-682F-A243-9323-C654ABD9F19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7C481-25F0-284F-9D11-813089EFF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888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0">
              <a:schemeClr val="bg1"/>
            </a:gs>
            <a:gs pos="100000">
              <a:schemeClr val="bg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88938" y="436564"/>
            <a:ext cx="6997700" cy="1817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8938" y="2544763"/>
            <a:ext cx="6997700" cy="7199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88938" y="10109199"/>
            <a:ext cx="1814512" cy="581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951D2-682F-A243-9323-C654ABD9F190}" type="datetimeFigureOut">
              <a:rPr kumimoji="1" lang="ja-JP" altLang="en-US" smtClean="0"/>
              <a:t>2019/8/6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655888" y="10109199"/>
            <a:ext cx="2463800" cy="581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572126" y="10109199"/>
            <a:ext cx="1814513" cy="581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7C481-25F0-284F-9D11-813089EFF5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3618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  <p:sldLayoutId id="2147483743" r:id="rId12"/>
    <p:sldLayoutId id="2147483772" r:id="rId13"/>
    <p:sldLayoutId id="2147483773" r:id="rId14"/>
    <p:sldLayoutId id="2147483774" r:id="rId15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5460844" y="8566489"/>
            <a:ext cx="1751307" cy="118038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1" name="正方形/長方形 80"/>
          <p:cNvSpPr/>
          <p:nvPr/>
        </p:nvSpPr>
        <p:spPr>
          <a:xfrm>
            <a:off x="358913" y="8687150"/>
            <a:ext cx="635000" cy="33481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2" name="正方形/長方形 41"/>
          <p:cNvSpPr/>
          <p:nvPr/>
        </p:nvSpPr>
        <p:spPr>
          <a:xfrm>
            <a:off x="358913" y="7572988"/>
            <a:ext cx="635000" cy="334811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5435" y="0"/>
            <a:ext cx="778100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～みんなで世代交代の話をしよう～</a:t>
            </a:r>
            <a:r>
              <a:rPr lang="ja-JP" altLang="en-US" sz="40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endParaRPr lang="en-US" altLang="ja-JP" sz="4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農業経営承継セミナー</a:t>
            </a:r>
            <a:endParaRPr lang="en-US" altLang="ja-JP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2">
                  <a:lumMod val="50000"/>
                </a:schemeClr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-5435" y="9884539"/>
            <a:ext cx="7775575" cy="97694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1800"/>
              </a:lnSpc>
            </a:pP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　</a:t>
            </a:r>
            <a:r>
              <a:rPr lang="en-US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〔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主催・問合せ先</a:t>
            </a:r>
            <a:r>
              <a:rPr lang="en-US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〕  (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一社）兵庫県農業会議　石田　</a:t>
            </a:r>
            <a:r>
              <a:rPr lang="ja-JP" altLang="en-US" sz="1600" b="1" u="sng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井澤</a:t>
            </a:r>
            <a:endParaRPr lang="en-US" altLang="ja-JP" sz="1600" b="1" u="sng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　　　　　　　　　　　　　 　</a:t>
            </a:r>
            <a:r>
              <a:rPr lang="en-US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078-391-1222 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　</a:t>
            </a:r>
            <a:r>
              <a:rPr lang="en-US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FAX:078-391-8755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　　</a:t>
            </a:r>
            <a:endParaRPr lang="en-US" altLang="ja-JP" sz="16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　　　　　　　　　　　　　　　</a:t>
            </a:r>
            <a:r>
              <a:rPr lang="en-US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E-mail</a:t>
            </a:r>
            <a:r>
              <a:rPr lang="ja-JP" altLang="en-US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：</a:t>
            </a:r>
            <a:r>
              <a:rPr lang="en-US" altLang="ja-JP" sz="16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t_izawa@nca.or.jp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358913" y="8205163"/>
            <a:ext cx="635000" cy="27992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正方形/長方形 43"/>
          <p:cNvSpPr/>
          <p:nvPr/>
        </p:nvSpPr>
        <p:spPr>
          <a:xfrm>
            <a:off x="306217" y="8041234"/>
            <a:ext cx="7463923" cy="5411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日程</a:t>
            </a:r>
            <a:r>
              <a:rPr lang="ja-JP" altLang="en-US" sz="2000" b="1" dirty="0">
                <a:latin typeface="+mj-ea"/>
                <a:ea typeface="+mj-ea"/>
              </a:rPr>
              <a:t>　令和元年</a:t>
            </a:r>
            <a:r>
              <a:rPr lang="ja-JP" altLang="en-US" sz="4000" b="1" dirty="0">
                <a:solidFill>
                  <a:srgbClr val="FF0000"/>
                </a:solidFill>
                <a:latin typeface="+mj-ea"/>
                <a:ea typeface="+mj-ea"/>
              </a:rPr>
              <a:t>８</a:t>
            </a:r>
            <a:r>
              <a:rPr lang="ja-JP" altLang="en-US" sz="2800" b="1" dirty="0">
                <a:solidFill>
                  <a:srgbClr val="FF0000"/>
                </a:solidFill>
                <a:latin typeface="+mj-ea"/>
                <a:ea typeface="+mj-ea"/>
              </a:rPr>
              <a:t>月</a:t>
            </a:r>
            <a:r>
              <a:rPr lang="en-US" altLang="ja-JP" sz="4400" b="1" dirty="0">
                <a:solidFill>
                  <a:srgbClr val="FF0000"/>
                </a:solidFill>
                <a:latin typeface="+mj-ea"/>
                <a:ea typeface="+mj-ea"/>
              </a:rPr>
              <a:t>30</a:t>
            </a:r>
            <a:r>
              <a:rPr lang="ja-JP" altLang="en-US" sz="2800" b="1" dirty="0">
                <a:solidFill>
                  <a:srgbClr val="FF0000"/>
                </a:solidFill>
                <a:latin typeface="+mj-ea"/>
                <a:ea typeface="+mj-ea"/>
              </a:rPr>
              <a:t>日</a:t>
            </a:r>
            <a:r>
              <a:rPr lang="ja-JP" altLang="en-US" sz="4000" b="1" dirty="0">
                <a:solidFill>
                  <a:srgbClr val="FF0000"/>
                </a:solidFill>
                <a:latin typeface="+mj-ea"/>
                <a:ea typeface="+mj-ea"/>
              </a:rPr>
              <a:t>（金）</a:t>
            </a:r>
            <a:r>
              <a:rPr lang="en-US" altLang="ja-JP" sz="4000" b="1" dirty="0">
                <a:solidFill>
                  <a:srgbClr val="FF0000"/>
                </a:solidFill>
                <a:latin typeface="+mj-ea"/>
                <a:ea typeface="+mj-ea"/>
              </a:rPr>
              <a:t>13:30</a:t>
            </a:r>
            <a:r>
              <a:rPr lang="ja-JP" altLang="en-US" sz="4000" b="1" dirty="0">
                <a:solidFill>
                  <a:srgbClr val="FF0000"/>
                </a:solidFill>
                <a:latin typeface="+mj-ea"/>
                <a:ea typeface="+mj-ea"/>
              </a:rPr>
              <a:t>～</a:t>
            </a:r>
            <a:r>
              <a:rPr lang="en-US" altLang="ja-JP" sz="4000" b="1" dirty="0">
                <a:solidFill>
                  <a:srgbClr val="FF0000"/>
                </a:solidFill>
                <a:latin typeface="+mj-ea"/>
                <a:ea typeface="+mj-ea"/>
              </a:rPr>
              <a:t>16:30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250332" y="7445806"/>
            <a:ext cx="6601318" cy="5411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35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</a:rPr>
              <a:t>場所</a:t>
            </a:r>
            <a:r>
              <a:rPr lang="ja-JP" altLang="en-US" sz="2000" b="1" dirty="0">
                <a:latin typeface="+mn-ea"/>
              </a:rPr>
              <a:t>　やしろ国際学習塾　中会議室（加東市上三草１１７５）</a:t>
            </a:r>
            <a:endParaRPr lang="en-US" altLang="ja-JP" sz="2000" b="1" dirty="0">
              <a:latin typeface="+mn-ea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409404" y="8636318"/>
            <a:ext cx="1758495" cy="1354217"/>
          </a:xfrm>
          <a:prstGeom prst="rect">
            <a:avLst/>
          </a:prstGeom>
        </p:spPr>
        <p:txBody>
          <a:bodyPr wrap="none" lIns="0" tIns="0" rIns="0" bIns="0" anchor="ctr" anchorCtr="0">
            <a:spAutoFit/>
          </a:bodyPr>
          <a:lstStyle/>
          <a:p>
            <a:pPr fontAlgn="ctr"/>
            <a:r>
              <a:rPr lang="ja-JP" altLang="en-US" sz="220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・入場無料</a:t>
            </a:r>
            <a:endParaRPr lang="en-US" altLang="ja-JP" sz="220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fontAlgn="ctr"/>
            <a:r>
              <a:rPr lang="ja-JP" altLang="en-US" sz="220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</a:t>
            </a:r>
            <a:r>
              <a:rPr lang="ja-JP" altLang="en-US" sz="2200" dirty="0">
                <a:ln w="1016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申込み</a:t>
            </a:r>
            <a:r>
              <a:rPr lang="ja-JP" altLang="en-US" sz="220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必要</a:t>
            </a:r>
            <a:endParaRPr lang="en-US" altLang="ja-JP" sz="220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fontAlgn="ctr"/>
            <a:r>
              <a:rPr lang="ja-JP" altLang="en-US" sz="220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・定員</a:t>
            </a:r>
            <a:r>
              <a:rPr lang="en-US" altLang="ja-JP" sz="220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100</a:t>
            </a:r>
            <a:r>
              <a:rPr lang="ja-JP" altLang="en-US" sz="2200" dirty="0">
                <a:ln w="6600">
                  <a:solidFill>
                    <a:schemeClr val="bg1"/>
                  </a:solidFill>
                  <a:prstDash val="solid"/>
                </a:ln>
                <a:solidFill>
                  <a:srgbClr val="FFFFFF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anose="020B0604030504040204" pitchFamily="50" charset="-128"/>
              </a:rPr>
              <a:t>名</a:t>
            </a:r>
            <a:endParaRPr lang="en-US" altLang="ja-JP" sz="220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  <a:p>
            <a:pPr fontAlgn="ctr"/>
            <a:endParaRPr lang="ja-JP" altLang="en-US" sz="2200" dirty="0">
              <a:ln w="6600">
                <a:solidFill>
                  <a:schemeClr val="bg1"/>
                </a:solidFill>
                <a:prstDash val="solid"/>
              </a:ln>
              <a:solidFill>
                <a:srgbClr val="FFFFFF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>
          <a:xfrm>
            <a:off x="306217" y="8620743"/>
            <a:ext cx="5573842" cy="7800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内容　</a:t>
            </a:r>
            <a:r>
              <a:rPr lang="ja-JP" altLang="en-US" sz="1800" b="1" dirty="0">
                <a:latin typeface="+mj-ea"/>
                <a:ea typeface="+mj-ea"/>
              </a:rPr>
              <a:t>・</a:t>
            </a:r>
            <a:r>
              <a:rPr lang="ja-JP" altLang="en-US" sz="1800" b="1" dirty="0">
                <a:latin typeface="+mj-ea"/>
              </a:rPr>
              <a:t>事業承継の現状と必要性</a:t>
            </a:r>
            <a:endParaRPr lang="en-US" altLang="ja-JP" sz="1800" b="1" dirty="0">
              <a:latin typeface="+mj-ea"/>
            </a:endParaRPr>
          </a:p>
          <a:p>
            <a:pPr>
              <a:lnSpc>
                <a:spcPts val="3500"/>
              </a:lnSpc>
            </a:pPr>
            <a:r>
              <a:rPr lang="ja-JP" altLang="en-US" sz="2000" b="1" dirty="0">
                <a:solidFill>
                  <a:schemeClr val="bg1"/>
                </a:solidFill>
                <a:latin typeface="+mj-ea"/>
                <a:ea typeface="+mj-ea"/>
              </a:rPr>
              <a:t>　　</a:t>
            </a:r>
            <a:r>
              <a:rPr lang="ja-JP" altLang="en-US" sz="2000" b="1" dirty="0">
                <a:latin typeface="+mj-ea"/>
                <a:ea typeface="+mj-ea"/>
              </a:rPr>
              <a:t>　　</a:t>
            </a:r>
            <a:endParaRPr lang="en-US" altLang="ja-JP" sz="2000" b="1" dirty="0">
              <a:latin typeface="+mj-ea"/>
              <a:ea typeface="+mj-ea"/>
            </a:endParaRPr>
          </a:p>
        </p:txBody>
      </p:sp>
      <p:sp>
        <p:nvSpPr>
          <p:cNvPr id="82" name="テキスト ボックス 81"/>
          <p:cNvSpPr txBox="1"/>
          <p:nvPr/>
        </p:nvSpPr>
        <p:spPr>
          <a:xfrm>
            <a:off x="993913" y="8936499"/>
            <a:ext cx="451974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latin typeface="+mj-ea"/>
              </a:rPr>
              <a:t>・事業承継にかかる税務対策</a:t>
            </a:r>
            <a:endParaRPr lang="en-US" altLang="ja-JP" sz="1800" b="1" dirty="0">
              <a:latin typeface="+mj-ea"/>
            </a:endParaRPr>
          </a:p>
          <a:p>
            <a:r>
              <a:rPr lang="ja-JP" altLang="en-US" sz="1800" b="1" dirty="0">
                <a:latin typeface="+mj-ea"/>
              </a:rPr>
              <a:t>・事業承継にかかる相談窓口と専門家派遣</a:t>
            </a:r>
            <a:endParaRPr lang="en-US" altLang="ja-JP" sz="1800" b="1" dirty="0">
              <a:latin typeface="+mj-ea"/>
            </a:endParaRPr>
          </a:p>
          <a:p>
            <a:r>
              <a:rPr lang="en-US" altLang="ja-JP" sz="1800" b="1" dirty="0">
                <a:latin typeface="+mj-ea"/>
              </a:rPr>
              <a:t>※</a:t>
            </a:r>
            <a:r>
              <a:rPr lang="ja-JP" altLang="en-US" sz="1800" b="1" dirty="0">
                <a:latin typeface="+mj-ea"/>
              </a:rPr>
              <a:t>詳細は開催要領参照</a:t>
            </a:r>
            <a:endParaRPr lang="en-US" altLang="ja-JP" sz="1800" b="1" dirty="0">
              <a:latin typeface="+mj-ea"/>
            </a:endParaRPr>
          </a:p>
          <a:p>
            <a:r>
              <a:rPr lang="ja-JP" altLang="en-US" sz="2000" b="1" dirty="0">
                <a:latin typeface="+mj-ea"/>
              </a:rPr>
              <a:t>　</a:t>
            </a:r>
            <a:endParaRPr kumimoji="1" lang="ja-JP" altLang="en-US" sz="2000" b="1" dirty="0">
              <a:latin typeface="+mj-ea"/>
              <a:ea typeface="+mj-ea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728856" y="1474324"/>
            <a:ext cx="5122794" cy="1122479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親：本当は子どもに継いで欲しいが切り出すタイミングがなくて</a:t>
            </a:r>
            <a:endParaRPr lang="en-US" altLang="ja-JP" sz="12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　　子どもではなく、従業員に事業を承継する覚悟がなくて</a:t>
            </a:r>
            <a:endParaRPr lang="en-US" altLang="ja-JP" sz="12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　　バトンパスしたいけど、何からするの。</a:t>
            </a:r>
            <a:endParaRPr lang="en-US" altLang="ja-JP" sz="11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001950" y="2723220"/>
            <a:ext cx="5356786" cy="1199720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2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子：後継者ではあるが、親とは違うことをしたいと考えている</a:t>
            </a:r>
            <a:endParaRPr lang="en-US" altLang="ja-JP" sz="12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　話し合いをしても、いつも喧嘩になってしまう</a:t>
            </a:r>
            <a:endParaRPr lang="en-US" altLang="ja-JP" sz="12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2800"/>
              </a:lnSpc>
            </a:pPr>
            <a:r>
              <a:rPr lang="ja-JP" altLang="en-US" sz="12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　親がいなくなったら、不安と内心思うところはある。</a:t>
            </a:r>
            <a:endParaRPr lang="en-US" altLang="ja-JP" sz="12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  <a:p>
            <a:pPr>
              <a:lnSpc>
                <a:spcPts val="1800"/>
              </a:lnSpc>
            </a:pPr>
            <a:r>
              <a:rPr lang="ja-JP" altLang="en-US" sz="1400" b="1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　　</a:t>
            </a:r>
            <a:endParaRPr lang="en-US" altLang="ja-JP" sz="1200" b="1" dirty="0">
              <a:solidFill>
                <a:schemeClr val="bg1"/>
              </a:solidFill>
              <a:latin typeface="ＭＳ Ｐゴシック" panose="020B0600070205080204" pitchFamily="50" charset="-128"/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490433" y="5030015"/>
            <a:ext cx="30796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直線コネクタ 42"/>
          <p:cNvCxnSpPr/>
          <p:nvPr/>
        </p:nvCxnSpPr>
        <p:spPr>
          <a:xfrm>
            <a:off x="4088287" y="5030830"/>
            <a:ext cx="30796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1" name="図 20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40" y="1577175"/>
            <a:ext cx="1361428" cy="2412658"/>
          </a:xfrm>
          <a:prstGeom prst="rect">
            <a:avLst/>
          </a:prstGeom>
        </p:spPr>
      </p:pic>
      <p:sp>
        <p:nvSpPr>
          <p:cNvPr id="23" name="角丸四角形 22"/>
          <p:cNvSpPr/>
          <p:nvPr/>
        </p:nvSpPr>
        <p:spPr>
          <a:xfrm>
            <a:off x="308446" y="3997349"/>
            <a:ext cx="3600908" cy="3493024"/>
          </a:xfrm>
          <a:prstGeom prst="roundRect">
            <a:avLst>
              <a:gd name="adj" fmla="val 10018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800" dirty="0"/>
              <a:t>基調講演　講師</a:t>
            </a:r>
            <a:endParaRPr kumimoji="1" lang="en-US" altLang="ja-JP" sz="1800" dirty="0"/>
          </a:p>
          <a:p>
            <a:r>
              <a:rPr lang="ja-JP" altLang="en-US" sz="1400" dirty="0">
                <a:latin typeface="+mn-ea"/>
              </a:rPr>
              <a:t>事業承継士・水稲種子農家</a:t>
            </a:r>
            <a:r>
              <a:rPr lang="en-US" altLang="zh-CN" sz="1400" dirty="0">
                <a:latin typeface="+mn-ea"/>
              </a:rPr>
              <a:t>(</a:t>
            </a:r>
            <a:r>
              <a:rPr lang="zh-CN" altLang="en-US" sz="1400" dirty="0">
                <a:latin typeface="+mn-ea"/>
              </a:rPr>
              <a:t>富山県砺波市）</a:t>
            </a:r>
          </a:p>
          <a:p>
            <a:r>
              <a:rPr kumimoji="1" lang="ja-JP" altLang="en-US" dirty="0"/>
              <a:t>伊藤　悠太郎　</a:t>
            </a:r>
            <a:r>
              <a:rPr kumimoji="1" lang="ja-JP" altLang="en-US" sz="1400" dirty="0"/>
              <a:t>（いとう　ゆうたろう）</a:t>
            </a:r>
            <a:endParaRPr kumimoji="1" lang="en-US" altLang="ja-JP" sz="1400" dirty="0"/>
          </a:p>
          <a:p>
            <a:r>
              <a:rPr kumimoji="1" lang="ja-JP" altLang="en-US" sz="1600" dirty="0"/>
              <a:t>　</a:t>
            </a:r>
            <a:endParaRPr kumimoji="1" lang="en-US" altLang="ja-JP" sz="1600" dirty="0"/>
          </a:p>
          <a:p>
            <a:endParaRPr lang="en-US" altLang="ja-JP" sz="1600" dirty="0"/>
          </a:p>
          <a:p>
            <a:endParaRPr kumimoji="1" lang="en-US" altLang="ja-JP" sz="1600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33589" y="5180354"/>
            <a:ext cx="3350622" cy="2215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講演テーマ</a:t>
            </a:r>
            <a:endParaRPr kumimoji="1" lang="en-US" altLang="ja-JP" sz="1200" dirty="0"/>
          </a:p>
          <a:p>
            <a:r>
              <a:rPr kumimoji="1" lang="ja-JP" altLang="en-US" sz="1400" dirty="0"/>
              <a:t>「農業界の事業承継のためには」</a:t>
            </a:r>
            <a:endParaRPr kumimoji="1" lang="en-US" altLang="ja-JP" sz="1400" dirty="0"/>
          </a:p>
          <a:p>
            <a:r>
              <a:rPr kumimoji="1" lang="ja-JP" altLang="en-US" sz="1200" dirty="0"/>
              <a:t>～みんなで世代交代の話</a:t>
            </a:r>
            <a:r>
              <a:rPr kumimoji="1" lang="ja-JP" altLang="en-US" sz="1200"/>
              <a:t>をしよう！～</a:t>
            </a:r>
            <a:endParaRPr kumimoji="1" lang="en-US" altLang="ja-JP" sz="1200" dirty="0"/>
          </a:p>
          <a:p>
            <a:r>
              <a:rPr lang="ja-JP" altLang="en-US" sz="1400" dirty="0"/>
              <a:t>　</a:t>
            </a:r>
            <a:r>
              <a:rPr kumimoji="1" lang="ja-JP" altLang="en-US" sz="1400" dirty="0"/>
              <a:t>ＪＡ全農を退職し、日本一の水稲種子産地がある実家で就農。</a:t>
            </a:r>
            <a:r>
              <a:rPr lang="ja-JP" altLang="en-US" sz="1400" dirty="0"/>
              <a:t>農業</a:t>
            </a:r>
            <a:r>
              <a:rPr kumimoji="1" lang="ja-JP" altLang="en-US" sz="1400" dirty="0"/>
              <a:t>経営者として農作業に汗を流す傍ら、</a:t>
            </a:r>
            <a:r>
              <a:rPr lang="ja-JP" altLang="en-US" sz="1400" dirty="0"/>
              <a:t>事業承継の当事者としての体験や</a:t>
            </a:r>
            <a:r>
              <a:rPr kumimoji="1" lang="ja-JP" altLang="en-US" sz="1400" dirty="0"/>
              <a:t>、全農時代に作成した「事業承継ブック」の活用など、農業分野で初の「</a:t>
            </a:r>
            <a:r>
              <a:rPr lang="ja-JP" altLang="en-US" sz="1400" dirty="0"/>
              <a:t>事業承継士</a:t>
            </a:r>
            <a:r>
              <a:rPr kumimoji="1" lang="ja-JP" altLang="en-US" sz="1400" dirty="0"/>
              <a:t>」として、全国各地で</a:t>
            </a:r>
            <a:r>
              <a:rPr lang="ja-JP" altLang="en-US" sz="1400" dirty="0"/>
              <a:t>啓発している</a:t>
            </a:r>
            <a:r>
              <a:rPr kumimoji="1" lang="ja-JP" altLang="en-US" sz="1400" dirty="0"/>
              <a:t>。</a:t>
            </a:r>
          </a:p>
        </p:txBody>
      </p:sp>
      <p:sp>
        <p:nvSpPr>
          <p:cNvPr id="24" name="角丸四角形 23"/>
          <p:cNvSpPr/>
          <p:nvPr/>
        </p:nvSpPr>
        <p:spPr>
          <a:xfrm>
            <a:off x="3945831" y="3997349"/>
            <a:ext cx="3464225" cy="3493024"/>
          </a:xfrm>
          <a:prstGeom prst="roundRect">
            <a:avLst>
              <a:gd name="adj" fmla="val 6196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800" dirty="0"/>
              <a:t>講演　講師</a:t>
            </a:r>
            <a:endParaRPr kumimoji="1" lang="en-US" altLang="ja-JP" sz="1800" dirty="0"/>
          </a:p>
          <a:p>
            <a:r>
              <a:rPr lang="ja-JP" altLang="en-US" sz="1600" dirty="0"/>
              <a:t>税理士</a:t>
            </a:r>
            <a:endParaRPr kumimoji="1" lang="en-US" altLang="ja-JP" sz="1600" dirty="0"/>
          </a:p>
          <a:p>
            <a:r>
              <a:rPr lang="ja-JP" altLang="en-US" dirty="0"/>
              <a:t>須飼　剛朗</a:t>
            </a:r>
            <a:r>
              <a:rPr lang="ja-JP" altLang="en-US" sz="1400" dirty="0"/>
              <a:t>　</a:t>
            </a:r>
            <a:r>
              <a:rPr lang="en-US" altLang="ja-JP" sz="1400" dirty="0"/>
              <a:t>(</a:t>
            </a:r>
            <a:r>
              <a:rPr lang="ja-JP" altLang="en-US" sz="1400" dirty="0"/>
              <a:t>すがい　</a:t>
            </a:r>
            <a:r>
              <a:rPr lang="ja-JP" altLang="en-US" sz="1400" dirty="0" err="1"/>
              <a:t>ひで</a:t>
            </a:r>
            <a:r>
              <a:rPr lang="ja-JP" altLang="en-US" sz="1400" dirty="0"/>
              <a:t>お）</a:t>
            </a:r>
            <a:endParaRPr lang="en-US" altLang="ja-JP" sz="14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endParaRPr lang="en-US" altLang="ja-JP" sz="1600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4002632" y="5180354"/>
            <a:ext cx="3350622" cy="22159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1200" dirty="0"/>
              <a:t>講演テーマ</a:t>
            </a:r>
            <a:endParaRPr lang="en-US" altLang="ja-JP" sz="1200" dirty="0"/>
          </a:p>
          <a:p>
            <a:r>
              <a:rPr lang="ja-JP" altLang="en-US" sz="1400" dirty="0"/>
              <a:t>「農業経営承継に関わる税務対策のポイント」</a:t>
            </a:r>
            <a:endParaRPr lang="en-US" altLang="ja-JP" sz="1400" dirty="0"/>
          </a:p>
          <a:p>
            <a:r>
              <a:rPr lang="ja-JP" altLang="en-US" sz="1400" dirty="0"/>
              <a:t>　税理士として農業分野、特に、農業経営の法人化や集落営農組織の育成・設立など相談実績多数。</a:t>
            </a:r>
            <a:endParaRPr lang="en-US" altLang="ja-JP" sz="1400" dirty="0"/>
          </a:p>
          <a:p>
            <a:r>
              <a:rPr lang="ja-JP" altLang="en-US" sz="1400" dirty="0"/>
              <a:t>　林田氏と開発した会計システムは、簿記導入の誰でも使えるソフトとして、現在でも広く活用されている。</a:t>
            </a:r>
            <a:endParaRPr lang="en-US" altLang="ja-JP" sz="1400" dirty="0"/>
          </a:p>
          <a:p>
            <a:r>
              <a:rPr kumimoji="1" lang="ja-JP" altLang="en-US" sz="1400" dirty="0"/>
              <a:t>「農業経営組織の実務と会計」農文協</a:t>
            </a:r>
          </a:p>
        </p:txBody>
      </p:sp>
      <p:cxnSp>
        <p:nvCxnSpPr>
          <p:cNvPr id="27" name="直線コネクタ 26"/>
          <p:cNvCxnSpPr/>
          <p:nvPr/>
        </p:nvCxnSpPr>
        <p:spPr>
          <a:xfrm>
            <a:off x="490433" y="5079903"/>
            <a:ext cx="30796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4088287" y="5079903"/>
            <a:ext cx="307961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6761291"/>
      </p:ext>
    </p:extLst>
  </p:cSld>
  <p:clrMapOvr>
    <a:masterClrMapping/>
  </p:clrMapOvr>
</p:sld>
</file>

<file path=ppt/theme/theme1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120</Words>
  <Application>Microsoft Office PowerPoint</Application>
  <PresentationFormat>ユーザー設定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ＭＳ Ｐゴシック</vt:lpstr>
      <vt:lpstr>ＭＳ ゴシック</vt:lpstr>
      <vt:lpstr>宋体</vt:lpstr>
      <vt:lpstr>Arial</vt:lpstr>
      <vt:lpstr>Calibri</vt:lpstr>
      <vt:lpstr>1_デザインの設定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泉　幸平</dc:creator>
  <cp:lastModifiedBy>USER1</cp:lastModifiedBy>
  <cp:revision>230</cp:revision>
  <cp:lastPrinted>2019-08-05T02:40:07Z</cp:lastPrinted>
  <dcterms:created xsi:type="dcterms:W3CDTF">2013-08-07T01:16:52Z</dcterms:created>
  <dcterms:modified xsi:type="dcterms:W3CDTF">2019-08-05T23:49:21Z</dcterms:modified>
</cp:coreProperties>
</file>